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77" r:id="rId2"/>
    <p:sldId id="268" r:id="rId3"/>
    <p:sldId id="278" r:id="rId4"/>
    <p:sldId id="280" r:id="rId5"/>
    <p:sldId id="269" r:id="rId6"/>
    <p:sldId id="270" r:id="rId7"/>
    <p:sldId id="279" r:id="rId8"/>
    <p:sldId id="281" r:id="rId9"/>
    <p:sldId id="282" r:id="rId10"/>
    <p:sldId id="283" r:id="rId11"/>
    <p:sldId id="284" r:id="rId12"/>
    <p:sldId id="285" r:id="rId13"/>
    <p:sldId id="286" r:id="rId14"/>
    <p:sldId id="288" r:id="rId15"/>
    <p:sldId id="287" r:id="rId16"/>
    <p:sldId id="289" r:id="rId17"/>
    <p:sldId id="290" r:id="rId18"/>
    <p:sldId id="291" r:id="rId19"/>
    <p:sldId id="292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B04ABC-F49B-9D49-AD68-6D9A9059891D}">
          <p14:sldIdLst>
            <p14:sldId id="277"/>
            <p14:sldId id="268"/>
            <p14:sldId id="278"/>
            <p14:sldId id="280"/>
            <p14:sldId id="269"/>
            <p14:sldId id="270"/>
            <p14:sldId id="279"/>
            <p14:sldId id="281"/>
            <p14:sldId id="282"/>
            <p14:sldId id="283"/>
            <p14:sldId id="284"/>
            <p14:sldId id="285"/>
            <p14:sldId id="286"/>
            <p14:sldId id="288"/>
            <p14:sldId id="287"/>
            <p14:sldId id="289"/>
            <p14:sldId id="290"/>
            <p14:sldId id="291"/>
            <p14:sldId id="292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7C8"/>
    <a:srgbClr val="002D72"/>
    <a:srgbClr val="00A9EF"/>
    <a:srgbClr val="FFDC00"/>
    <a:srgbClr val="004C9B"/>
    <a:srgbClr val="5BC2F4"/>
    <a:srgbClr val="FFEE00"/>
    <a:srgbClr val="861734"/>
    <a:srgbClr val="44A9A6"/>
    <a:srgbClr val="FCA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826DDC-C168-4796-8FFB-5927BF4F35CC}" v="59" dt="2024-11-27T17:41:17.1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31" autoAdjust="0"/>
    <p:restoredTop sz="96400" autoAdjust="0"/>
  </p:normalViewPr>
  <p:slideViewPr>
    <p:cSldViewPr snapToGrid="0">
      <p:cViewPr varScale="1">
        <p:scale>
          <a:sx n="78" d="100"/>
          <a:sy n="78" d="100"/>
        </p:scale>
        <p:origin x="1493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7D47C-56AB-D640-9B17-AAED43BB044D}" type="datetime1">
              <a:rPr lang="en-CA" smtClean="0"/>
              <a:pPr/>
              <a:t>2024-11-27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487DC-B16F-864E-8478-5A3841A8E7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315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0886C-4F01-C94F-A2D6-4788DD63E257}" type="datetime1">
              <a:rPr lang="en-CA" smtClean="0"/>
              <a:pPr/>
              <a:t>2024-11-27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338372-CF29-40A2-B068-973AB56E9997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91514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 bwMode="auto"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711803" y="588362"/>
            <a:ext cx="7117676" cy="2988919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1803" y="3584814"/>
            <a:ext cx="7117676" cy="115141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rgbClr val="000000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345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2"/>
          </p:nvPr>
        </p:nvSpPr>
        <p:spPr>
          <a:xfrm>
            <a:off x="6275910" y="6155267"/>
            <a:ext cx="2072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321D2AE1-B685-45A1-8C17-19D6BB8C161E}" type="datetime4">
              <a:rPr lang="en-US" smtClean="0"/>
              <a:t>November 27,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1497D35-93D5-5047-9160-8F9C97C9D0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3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vertical img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5397354" y="1465537"/>
            <a:ext cx="3746646" cy="5392463"/>
          </a:xfrm>
          <a:solidFill>
            <a:schemeClr val="bg1">
              <a:lumMod val="85000"/>
            </a:schemeClr>
          </a:solidFill>
        </p:spPr>
        <p:txBody>
          <a:bodyPr anchor="ctr" anchorCtr="1"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/>
              <a:t>Click icon to           place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567" y="1472184"/>
            <a:ext cx="4783746" cy="4212639"/>
          </a:xfrm>
        </p:spPr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>
          <a:xfrm>
            <a:off x="6032493" y="6155267"/>
            <a:ext cx="23156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64B3BD0-F30B-4573-BE55-881D3F207823}" type="datetime4">
              <a:rPr lang="en-US" smtClean="0"/>
              <a:t>November 27,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439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horizontal img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3804114" y="1465320"/>
            <a:ext cx="5339886" cy="4229423"/>
          </a:xfrm>
          <a:solidFill>
            <a:schemeClr val="bg1">
              <a:lumMod val="85000"/>
            </a:schemeClr>
          </a:solidFill>
        </p:spPr>
        <p:txBody>
          <a:bodyPr anchor="ctr" anchorCtr="1"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/>
              <a:t>Click icon to           place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568" y="1472184"/>
            <a:ext cx="3117135" cy="4222560"/>
          </a:xfrm>
        </p:spPr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>
          <a:xfrm>
            <a:off x="5873743" y="6155267"/>
            <a:ext cx="24743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3D0BB221-354A-484A-903F-3F013EC2DF92}" type="datetime4">
              <a:rPr lang="en-US" smtClean="0"/>
              <a:t>November 27,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391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-11152" y="-7340"/>
            <a:ext cx="9155151" cy="5726459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0 h 6858000"/>
              <a:gd name="connsiteX0" fmla="*/ 80010 w 9144000"/>
              <a:gd name="connsiteY0" fmla="*/ 800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80010 w 9144000"/>
              <a:gd name="connsiteY4" fmla="*/ 800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55151"/>
              <a:gd name="connsiteY0" fmla="*/ 0 h 6865341"/>
              <a:gd name="connsiteX1" fmla="*/ 9155151 w 9155151"/>
              <a:gd name="connsiteY1" fmla="*/ 7341 h 6865341"/>
              <a:gd name="connsiteX2" fmla="*/ 9155151 w 9155151"/>
              <a:gd name="connsiteY2" fmla="*/ 6865341 h 6865341"/>
              <a:gd name="connsiteX3" fmla="*/ 11151 w 9155151"/>
              <a:gd name="connsiteY3" fmla="*/ 6865341 h 6865341"/>
              <a:gd name="connsiteX4" fmla="*/ 0 w 9155151"/>
              <a:gd name="connsiteY4" fmla="*/ 0 h 6865341"/>
              <a:gd name="connsiteX0" fmla="*/ 0 w 9155151"/>
              <a:gd name="connsiteY0" fmla="*/ 0 h 6865341"/>
              <a:gd name="connsiteX1" fmla="*/ 9155151 w 9155151"/>
              <a:gd name="connsiteY1" fmla="*/ 7341 h 6865341"/>
              <a:gd name="connsiteX2" fmla="*/ 9155151 w 9155151"/>
              <a:gd name="connsiteY2" fmla="*/ 6865341 h 6865341"/>
              <a:gd name="connsiteX3" fmla="*/ 11151 w 9155151"/>
              <a:gd name="connsiteY3" fmla="*/ 6865341 h 6865341"/>
              <a:gd name="connsiteX4" fmla="*/ 0 w 9155151"/>
              <a:gd name="connsiteY4" fmla="*/ 0 h 6865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5151" h="6865341">
                <a:moveTo>
                  <a:pt x="0" y="0"/>
                </a:moveTo>
                <a:lnTo>
                  <a:pt x="9155151" y="7341"/>
                </a:lnTo>
                <a:lnTo>
                  <a:pt x="9155151" y="6865341"/>
                </a:lnTo>
                <a:lnTo>
                  <a:pt x="11151" y="686534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anchor="ctr"/>
          <a:lstStyle>
            <a:lvl1pPr algn="ctr">
              <a:buNone/>
              <a:defRPr sz="1500" b="0" i="0" baseline="0">
                <a:solidFill>
                  <a:srgbClr val="646464"/>
                </a:solidFill>
                <a:latin typeface="+mn-lt"/>
                <a:cs typeface="DIN Offc Pro"/>
              </a:defRPr>
            </a:lvl1pPr>
          </a:lstStyle>
          <a:p>
            <a:r>
              <a:rPr lang="en-US" dirty="0"/>
              <a:t>Click icon to                 place image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5725577" y="6155267"/>
            <a:ext cx="26225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16F859B-D459-498F-A8B6-46F0A2E32664}" type="datetime4">
              <a:rPr lang="en-US" smtClean="0"/>
              <a:t>November 27,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8792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2897109" y="845779"/>
            <a:ext cx="6246892" cy="6012221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3512247" cy="5488880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515600" y="59097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2"/>
          </p:nvPr>
        </p:nvSpPr>
        <p:spPr>
          <a:xfrm>
            <a:off x="6021910" y="6155267"/>
            <a:ext cx="2326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7CAF51A4-9E3F-43A3-A9B5-095BCD2248C4}" type="datetime4">
              <a:rPr lang="en-US" smtClean="0"/>
              <a:t>November 27,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09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5923198" cy="5627857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4921116" y="0"/>
            <a:ext cx="4222883" cy="2906899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4038093" y="3214455"/>
            <a:ext cx="5105905" cy="3643545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BB508BD7-8B53-4CE3-A3FA-0E10F2E34F65}" type="datetime4">
              <a:rPr lang="en-US" smtClean="0"/>
              <a:t>November 27,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9962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/Section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5145816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3" name="Date Placeholder 4">
            <a:extLst>
              <a:ext uri="{FF2B5EF4-FFF2-40B4-BE49-F238E27FC236}">
                <a16:creationId xmlns:a16="http://schemas.microsoft.com/office/drawing/2014/main" id="{D7BCC4F1-CC22-409C-98A9-A75F084CE0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A87E2521-8D4C-43D8-8050-E9383E9BB2E8}" type="datetime4">
              <a:rPr lang="en-US" smtClean="0"/>
              <a:t>November 27,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6E18C63-3011-475B-8262-12F4E424E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/Section sl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5145816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C3E29EF0-C0D0-4973-9147-4ED9508C1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D4AEE69C-DD59-4C49-AB9C-4AC5CAC95A94}" type="datetime4">
              <a:rPr lang="en-US" smtClean="0"/>
              <a:pPr/>
              <a:t>November 27,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6AF7EDB-4664-4AC1-B985-01E6B30AE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1711475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5125D806-AFBC-4C80-A00C-194EC173C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6CD0797B-E785-42B9-8E26-0DD9535302B8}" type="datetime4">
              <a:rPr lang="en-US" smtClean="0"/>
              <a:pPr/>
              <a:t>November 27,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C8BC27F-BC0F-4324-A43D-0000BBBC4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803" y="588362"/>
            <a:ext cx="7117676" cy="2988919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1803" y="3584814"/>
            <a:ext cx="7117676" cy="115141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58432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1711475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6A27DA5A-D0E8-4588-97B4-FE0384038C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bg1"/>
                </a:solidFill>
              </a:defRPr>
            </a:lvl1pPr>
          </a:lstStyle>
          <a:p>
            <a:fld id="{FBFEF9DD-5E9E-4AEE-83E3-8A85EDB2E09D}" type="datetime4">
              <a:rPr lang="en-US" smtClean="0"/>
              <a:t>November 27,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3C705BC-257C-4CE1-AC22-06E6DE524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bg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54B118B1-9773-497D-B290-116540DC3C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9B6E9601-C3ED-4E51-A2DA-94B062F90893}" type="datetime4">
              <a:rPr lang="en-US" smtClean="0"/>
              <a:t>November 27,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EA02D00-1767-4CA8-8CE6-00DDE4278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404484"/>
            <a:ext cx="7866403" cy="4709383"/>
          </a:xfrm>
        </p:spPr>
        <p:txBody>
          <a:bodyPr wrap="square" anchor="t">
            <a:noAutofit/>
          </a:bodyPr>
          <a:lstStyle>
            <a:lvl1pPr indent="0" algn="l">
              <a:lnSpc>
                <a:spcPts val="5100"/>
              </a:lnSpc>
              <a:spcAft>
                <a:spcPts val="0"/>
              </a:spcAft>
              <a:defRPr sz="4800" b="1" cap="none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closing message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47E42ABD-81B0-4352-8EA2-AA1F67F76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A7E99A24-F02C-4FD0-8541-33EF0C918890}" type="datetime4">
              <a:rPr lang="en-US" smtClean="0"/>
              <a:t>November 27, 2024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FEAF3BB-E405-48E8-87E3-FDCAD16E22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79002" y="396621"/>
            <a:ext cx="3220541" cy="2981242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58831" y="3589015"/>
            <a:ext cx="2146484" cy="1072335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5843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956774" y="4296434"/>
            <a:ext cx="5252541" cy="1262538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</a:t>
            </a:r>
            <a:r>
              <a:rPr lang="en-US"/>
              <a:t>document title</a:t>
            </a:r>
            <a:endParaRPr lang="en-CA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956774" y="5769428"/>
            <a:ext cx="2146484" cy="56907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739059" y="4276751"/>
            <a:ext cx="5252541" cy="1262538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739059" y="5787823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54030" y="517551"/>
            <a:ext cx="3438255" cy="2639306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154030" y="3588909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54030" y="1189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154030" y="3059137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568" y="1472184"/>
            <a:ext cx="8444818" cy="4212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	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5736167" y="6155267"/>
            <a:ext cx="2400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767B4DC-1D97-4108-8537-8CF37A3E3692}" type="datetime4">
              <a:rPr lang="en-US" smtClean="0"/>
              <a:t>November 27, 2024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1497D35-93D5-5047-9160-8F9C97C9D0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48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4" r:id="rId4"/>
    <p:sldLayoutId id="2147483666" r:id="rId5"/>
    <p:sldLayoutId id="2147483667" r:id="rId6"/>
    <p:sldLayoutId id="2147483669" r:id="rId7"/>
    <p:sldLayoutId id="2147483671" r:id="rId8"/>
    <p:sldLayoutId id="2147483673" r:id="rId9"/>
    <p:sldLayoutId id="2147483674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  <p:sldLayoutId id="2147483676" r:id="rId19"/>
    <p:sldLayoutId id="2147483678" r:id="rId20"/>
    <p:sldLayoutId id="2147483680" r:id="rId21"/>
    <p:sldLayoutId id="2147483661" r:id="rId22"/>
    <p:sldLayoutId id="2147483662" r:id="rId23"/>
  </p:sldLayoutIdLst>
  <p:hf hdr="0" ftr="0"/>
  <p:txStyles>
    <p:titleStyle>
      <a:lvl1pPr indent="-347472" algn="l" defTabSz="914400" rtl="0" eaLnBrk="1" latinLnBrk="0" hangingPunct="1">
        <a:lnSpc>
          <a:spcPts val="2660"/>
        </a:lnSpc>
        <a:spcBef>
          <a:spcPct val="0"/>
        </a:spcBef>
        <a:buNone/>
        <a:defRPr sz="2800" b="1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30400" indent="-230400" algn="l" defTabSz="914400" rtl="0" eaLnBrk="1" latinLnBrk="0" hangingPunct="1">
        <a:spcBef>
          <a:spcPct val="20000"/>
        </a:spcBef>
        <a:buClr>
          <a:schemeClr val="tx1"/>
        </a:buClr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30400" algn="l" defTabSz="914400" rtl="0" eaLnBrk="1" latinLnBrk="0" hangingPunct="1">
        <a:spcBef>
          <a:spcPts val="672"/>
        </a:spcBef>
        <a:buClr>
          <a:schemeClr val="tx1"/>
        </a:buClr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100000"/>
        </a:lnSpc>
        <a:spcBef>
          <a:spcPts val="576"/>
        </a:spcBef>
        <a:buClr>
          <a:schemeClr val="tx1"/>
        </a:buClr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30400" algn="l" defTabSz="914400" rtl="0" eaLnBrk="1" latinLnBrk="0" hangingPunct="1">
        <a:lnSpc>
          <a:spcPct val="100000"/>
        </a:lnSpc>
        <a:spcBef>
          <a:spcPts val="480"/>
        </a:spcBef>
        <a:buClr>
          <a:schemeClr val="tx1"/>
        </a:buClr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ts val="2100"/>
        </a:lnSpc>
        <a:spcBef>
          <a:spcPts val="0"/>
        </a:spcBef>
        <a:buClr>
          <a:srgbClr val="3CA9E0"/>
        </a:buClr>
        <a:buFont typeface="Arial" pitchFamily="34" charset="0"/>
        <a:buChar char="•"/>
        <a:defRPr sz="1500" kern="1200">
          <a:solidFill>
            <a:srgbClr val="64646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48550/arXiv.2312.14426" TargetMode="External"/><Relationship Id="rId2" Type="http://schemas.openxmlformats.org/officeDocument/2006/relationships/hyperlink" Target="https://doi.org/10.1109/GLOCOMW.2018.8644432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d.docs.live.net/6c11e153bc46fe06/Documents/Chang%20School/CIND%20820/Module%204%20-%20Final%20Results%20and%20Project%20Report/doi.org/10.3390/s24113276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rchive.ics.uci.edu/dataset/864/room+occupancy+estimation" TargetMode="Externa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9002" y="396621"/>
            <a:ext cx="3603063" cy="3290476"/>
          </a:xfrm>
        </p:spPr>
        <p:txBody>
          <a:bodyPr/>
          <a:lstStyle/>
          <a:p>
            <a:r>
              <a:rPr lang="en-US" sz="3600" dirty="0"/>
              <a:t>Using Sensor Data and ML to Estimate Room Occupancy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8830" y="3687097"/>
            <a:ext cx="3140713" cy="1160206"/>
          </a:xfrm>
        </p:spPr>
        <p:txBody>
          <a:bodyPr/>
          <a:lstStyle/>
          <a:p>
            <a:r>
              <a:rPr lang="en-US" sz="2400" dirty="0">
                <a:latin typeface="+mj-lt"/>
              </a:rPr>
              <a:t>Jeffrey Fitzpatrick</a:t>
            </a:r>
          </a:p>
          <a:p>
            <a:endParaRPr lang="en-CA" sz="20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20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500728133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92F306-69BA-4BFF-C7D1-7C9527707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DE8B3CD-7B5D-AD78-BC79-6C3E4101D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</p:spPr>
        <p:txBody>
          <a:bodyPr anchor="ctr">
            <a:normAutofit/>
          </a:bodyPr>
          <a:lstStyle/>
          <a:p>
            <a:r>
              <a:rPr lang="en-US" dirty="0"/>
              <a:t>Dimensionality Reduction: PCA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606C00-973F-9B91-82F0-A049EE3D2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568" y="2551744"/>
            <a:ext cx="4127159" cy="3312045"/>
          </a:xfrm>
          <a:prstGeom prst="rect">
            <a:avLst/>
          </a:prstGeom>
          <a:noFill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047803-ECD0-0C17-F331-5C4C028E7E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75910" y="6155267"/>
            <a:ext cx="207221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CBA42CB-E389-4338-A8B7-EE0CBAE9CA56}" type="datetime4">
              <a:rPr lang="en-US" smtClean="0"/>
              <a:pPr>
                <a:spcAft>
                  <a:spcPts val="600"/>
                </a:spcAft>
              </a:pPr>
              <a:t>November 27, 2024</a:t>
            </a:fld>
            <a:r>
              <a:rPr lang="en-CA"/>
              <a:t>     |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030A7-4C1E-905C-F537-D6AB4B1521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9E0D846-2D6A-8643-B2BF-83884A821236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8" name="Picture 7" descr="A graph with a line&#10;&#10;Description automatically generated">
            <a:extLst>
              <a:ext uri="{FF2B5EF4-FFF2-40B4-BE49-F238E27FC236}">
                <a16:creationId xmlns:a16="http://schemas.microsoft.com/office/drawing/2014/main" id="{9233FD11-C09F-263C-1219-D75EF4787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057" y="2546585"/>
            <a:ext cx="4127159" cy="3322362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DAE79E-4CCD-1580-D3A5-63F3653BE503}"/>
              </a:ext>
            </a:extLst>
          </p:cNvPr>
          <p:cNvSpPr txBox="1"/>
          <p:nvPr/>
        </p:nvSpPr>
        <p:spPr>
          <a:xfrm>
            <a:off x="442452" y="1297858"/>
            <a:ext cx="82590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7 components are needed to capture at least 90% of the explained variance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Highest contributions (first component): S1_Light, S3_Light, S1_Temp, S2_Temp, and S3_Temp </a:t>
            </a:r>
          </a:p>
        </p:txBody>
      </p:sp>
    </p:spTree>
    <p:extLst>
      <p:ext uri="{BB962C8B-B14F-4D97-AF65-F5344CB8AC3E}">
        <p14:creationId xmlns:p14="http://schemas.microsoft.com/office/powerpoint/2010/main" val="2558951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20526-3FB2-1F95-BF40-D6E6C118F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D19EF-C00E-5EF7-23A9-C26FC92FA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D8601-838A-3CEA-6346-EBBB4EC92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Scaling of numerical features for Logistic Regression and Support Vector Machine (mean of approximately 0 and standard deviation approximately 1)</a:t>
            </a:r>
          </a:p>
          <a:p>
            <a:r>
              <a:rPr lang="en-US" sz="2000" dirty="0"/>
              <a:t>Split the data into training (80%) and testing (20%) sets</a:t>
            </a:r>
          </a:p>
          <a:p>
            <a:r>
              <a:rPr lang="en-US" sz="2000" dirty="0"/>
              <a:t>Applied 10-fold cross validation on the training set to test stability</a:t>
            </a:r>
          </a:p>
          <a:p>
            <a:pPr lvl="2"/>
            <a:r>
              <a:rPr lang="en-US" sz="2000" dirty="0"/>
              <a:t>Logistic Regression: Average accuracy of 99.4%</a:t>
            </a:r>
          </a:p>
          <a:p>
            <a:pPr lvl="2"/>
            <a:r>
              <a:rPr lang="en-US" sz="2000" dirty="0"/>
              <a:t>Random Forest: Average accuracy of 99.7%</a:t>
            </a:r>
          </a:p>
          <a:p>
            <a:pPr lvl="2"/>
            <a:r>
              <a:rPr lang="en-US" sz="2000" dirty="0"/>
              <a:t>Support Vector Machine: Average accuracy of 99.4%</a:t>
            </a:r>
          </a:p>
          <a:p>
            <a:r>
              <a:rPr lang="en-US" sz="2000" dirty="0"/>
              <a:t>Evaluated each model on the test set using all features</a:t>
            </a:r>
          </a:p>
          <a:p>
            <a:r>
              <a:rPr lang="en-US" sz="2000" dirty="0"/>
              <a:t>Reran each model using PCA</a:t>
            </a:r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0CF26-7201-BF19-A8A4-DB3A358738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B5CCAD-6CED-74F4-6B0D-2D185459A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488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7A77B-17F6-10E1-F456-F9E4D09C4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5431D-3734-36DE-C136-509187FE2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Logistic Regression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2ED49-855C-2B9E-E859-602EADE738E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D1317C-19F5-70F0-96BC-287740EAFD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6146B32-4558-BA9D-F773-2D2490DA2F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3147474"/>
              </p:ext>
            </p:extLst>
          </p:nvPr>
        </p:nvGraphicFramePr>
        <p:xfrm>
          <a:off x="365228" y="1815742"/>
          <a:ext cx="844549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7583">
                  <a:extLst>
                    <a:ext uri="{9D8B030D-6E8A-4147-A177-3AD203B41FA5}">
                      <a16:colId xmlns:a16="http://schemas.microsoft.com/office/drawing/2014/main" val="466824916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518091572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897435982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22027782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570778878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5015803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035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1619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760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451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96.4%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97.0%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96.7%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994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296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97.8%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98.0%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97.9%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186202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3B5BEA8-AD49-8ED9-5212-FFD82755243B}"/>
              </a:ext>
            </a:extLst>
          </p:cNvPr>
          <p:cNvSpPr txBox="1"/>
          <p:nvPr/>
        </p:nvSpPr>
        <p:spPr>
          <a:xfrm>
            <a:off x="333614" y="1356789"/>
            <a:ext cx="26940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All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2332D8-5A17-DA72-A8D3-5CE796214066}"/>
              </a:ext>
            </a:extLst>
          </p:cNvPr>
          <p:cNvSpPr txBox="1"/>
          <p:nvPr/>
        </p:nvSpPr>
        <p:spPr>
          <a:xfrm>
            <a:off x="333614" y="4390138"/>
            <a:ext cx="3246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PCA</a:t>
            </a:r>
          </a:p>
          <a:p>
            <a:endParaRPr lang="en-CA" sz="2000" b="1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0B38BF3-05F0-B8EF-3367-59CC0823A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220955"/>
              </p:ext>
            </p:extLst>
          </p:nvPr>
        </p:nvGraphicFramePr>
        <p:xfrm>
          <a:off x="334293" y="4798971"/>
          <a:ext cx="700057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7583">
                  <a:extLst>
                    <a:ext uri="{9D8B030D-6E8A-4147-A177-3AD203B41FA5}">
                      <a16:colId xmlns:a16="http://schemas.microsoft.com/office/drawing/2014/main" val="166664369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404554038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3236914420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2605057073"/>
                    </a:ext>
                  </a:extLst>
                </a:gridCol>
                <a:gridCol w="1370240">
                  <a:extLst>
                    <a:ext uri="{9D8B030D-6E8A-4147-A177-3AD203B41FA5}">
                      <a16:colId xmlns:a16="http://schemas.microsoft.com/office/drawing/2014/main" val="15345970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551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94.1%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81.1%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81.3%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81.2%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372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496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524E0-E7DD-7C26-280E-D61CF99B3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7146-22D3-41FC-265C-AB6EDBFB8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Random Forest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AD233-A8BD-9BF7-7C97-50115077FF7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55A25-7F4E-0C6A-AF3C-FBA5B2420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C1EE583-7143-D25C-A79E-E4456C1926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7079602"/>
              </p:ext>
            </p:extLst>
          </p:nvPr>
        </p:nvGraphicFramePr>
        <p:xfrm>
          <a:off x="365228" y="1815742"/>
          <a:ext cx="844549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7583">
                  <a:extLst>
                    <a:ext uri="{9D8B030D-6E8A-4147-A177-3AD203B41FA5}">
                      <a16:colId xmlns:a16="http://schemas.microsoft.com/office/drawing/2014/main" val="466824916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518091572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897435982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22027782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570778878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5015803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035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1619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760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451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98.8%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994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98.6%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98.9%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296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186202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8740924-7571-3545-E552-01F23E443385}"/>
              </a:ext>
            </a:extLst>
          </p:cNvPr>
          <p:cNvSpPr txBox="1"/>
          <p:nvPr/>
        </p:nvSpPr>
        <p:spPr>
          <a:xfrm>
            <a:off x="333614" y="1356789"/>
            <a:ext cx="26940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All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51479D-206D-8BBA-FF72-007235167C1D}"/>
              </a:ext>
            </a:extLst>
          </p:cNvPr>
          <p:cNvSpPr txBox="1"/>
          <p:nvPr/>
        </p:nvSpPr>
        <p:spPr>
          <a:xfrm>
            <a:off x="333614" y="4390138"/>
            <a:ext cx="3246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PCA</a:t>
            </a:r>
          </a:p>
          <a:p>
            <a:endParaRPr lang="en-CA" sz="2000" b="1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3AAFDF2-7B95-D5F5-592E-A2E6CC7435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593911"/>
              </p:ext>
            </p:extLst>
          </p:nvPr>
        </p:nvGraphicFramePr>
        <p:xfrm>
          <a:off x="334293" y="4798971"/>
          <a:ext cx="700057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7583">
                  <a:extLst>
                    <a:ext uri="{9D8B030D-6E8A-4147-A177-3AD203B41FA5}">
                      <a16:colId xmlns:a16="http://schemas.microsoft.com/office/drawing/2014/main" val="166664369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404554038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3236914420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2605057073"/>
                    </a:ext>
                  </a:extLst>
                </a:gridCol>
                <a:gridCol w="1370240">
                  <a:extLst>
                    <a:ext uri="{9D8B030D-6E8A-4147-A177-3AD203B41FA5}">
                      <a16:colId xmlns:a16="http://schemas.microsoft.com/office/drawing/2014/main" val="15345970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551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96.9%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97.5%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97.2%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372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4579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EDCB9-8289-EFA0-8DE0-FAF67BA79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numbers and a bar&#10;&#10;Description automatically generated with medium confidence">
            <a:extLst>
              <a:ext uri="{FF2B5EF4-FFF2-40B4-BE49-F238E27FC236}">
                <a16:creationId xmlns:a16="http://schemas.microsoft.com/office/drawing/2014/main" id="{8D1EFBF8-96FC-31F7-1051-074F5A91F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0886" y="1465320"/>
            <a:ext cx="4686341" cy="4229423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AB30D50-591F-EABE-68E0-6E187253D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</p:spPr>
        <p:txBody>
          <a:bodyPr anchor="t">
            <a:normAutofit/>
          </a:bodyPr>
          <a:lstStyle/>
          <a:p>
            <a:r>
              <a:rPr lang="en-US" dirty="0"/>
              <a:t>Random Forest: Importance of each feature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B6DFA18-BDFA-1C24-EFF2-5153F2093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568" y="1472184"/>
            <a:ext cx="3117135" cy="4222560"/>
          </a:xfrm>
        </p:spPr>
        <p:txBody>
          <a:bodyPr>
            <a:normAutofit/>
          </a:bodyPr>
          <a:lstStyle/>
          <a:p>
            <a:r>
              <a:rPr lang="en-US" sz="2000" dirty="0"/>
              <a:t>Most important features: </a:t>
            </a:r>
          </a:p>
          <a:p>
            <a:pPr lvl="2"/>
            <a:r>
              <a:rPr lang="en-US" sz="2000" dirty="0"/>
              <a:t>S1_Light</a:t>
            </a:r>
          </a:p>
          <a:p>
            <a:pPr lvl="2"/>
            <a:r>
              <a:rPr lang="en-US" sz="2000" dirty="0"/>
              <a:t>S1_Sound</a:t>
            </a:r>
          </a:p>
          <a:p>
            <a:pPr lvl="2"/>
            <a:r>
              <a:rPr lang="en-US" sz="2000" dirty="0"/>
              <a:t>S2_Light</a:t>
            </a:r>
          </a:p>
          <a:p>
            <a:pPr lvl="2"/>
            <a:r>
              <a:rPr lang="en-US" sz="2000" dirty="0"/>
              <a:t>S5_CO2_Slope</a:t>
            </a:r>
          </a:p>
          <a:p>
            <a:r>
              <a:rPr lang="en-US" sz="2000" dirty="0"/>
              <a:t>Least important features: </a:t>
            </a:r>
          </a:p>
          <a:p>
            <a:pPr lvl="2"/>
            <a:r>
              <a:rPr lang="en-US" sz="2000" dirty="0"/>
              <a:t>S7_PIR</a:t>
            </a:r>
          </a:p>
          <a:p>
            <a:pPr lvl="2"/>
            <a:r>
              <a:rPr lang="en-US" sz="2000" dirty="0"/>
              <a:t>S6_PIR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CB22A7-2BAF-EA5A-6309-146A292A0D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73743" y="6155267"/>
            <a:ext cx="247438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CBA42CB-E389-4338-A8B7-EE0CBAE9CA56}" type="datetime4">
              <a:rPr lang="en-US" smtClean="0"/>
              <a:pPr>
                <a:spcAft>
                  <a:spcPts val="600"/>
                </a:spcAft>
              </a:pPr>
              <a:t>November 27, 2024</a:t>
            </a:fld>
            <a:r>
              <a:rPr lang="en-CA"/>
              <a:t>     |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0796D-4FF8-3956-9BAF-EA7875EA1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9E0D846-2D6A-8643-B2BF-83884A821236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304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78273A-B3F1-D6C2-D847-7CF66759B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F5E02-D885-BFB6-B9B5-4C09FD66E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Evaluation: Support Vector Machine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79DDE-7FD9-C4C6-A445-D8D7E4E09B6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243D1-76BA-54E0-26E7-2343BFCB2E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15</a:t>
            </a:fld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10E038EF-AF5A-ED12-2566-160261571C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9406254"/>
              </p:ext>
            </p:extLst>
          </p:nvPr>
        </p:nvGraphicFramePr>
        <p:xfrm>
          <a:off x="365228" y="1815742"/>
          <a:ext cx="844549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7583">
                  <a:extLst>
                    <a:ext uri="{9D8B030D-6E8A-4147-A177-3AD203B41FA5}">
                      <a16:colId xmlns:a16="http://schemas.microsoft.com/office/drawing/2014/main" val="466824916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518091572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897435982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22027782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570778878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5015803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035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1619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760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100.0%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451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96.9%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96.3%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96.6%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994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93.8%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96.4%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95.1%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4296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97.7%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98.1%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97.9%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186202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96573DC-8A20-679F-A66F-7044FD2B3FE5}"/>
              </a:ext>
            </a:extLst>
          </p:cNvPr>
          <p:cNvSpPr txBox="1"/>
          <p:nvPr/>
        </p:nvSpPr>
        <p:spPr>
          <a:xfrm>
            <a:off x="333614" y="1356789"/>
            <a:ext cx="26940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All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9D6D5B-627A-843D-4630-7414CB5728C7}"/>
              </a:ext>
            </a:extLst>
          </p:cNvPr>
          <p:cNvSpPr txBox="1"/>
          <p:nvPr/>
        </p:nvSpPr>
        <p:spPr>
          <a:xfrm>
            <a:off x="333614" y="4390138"/>
            <a:ext cx="32460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PCA</a:t>
            </a:r>
          </a:p>
          <a:p>
            <a:endParaRPr lang="en-CA" sz="2000" b="1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293DC9A-D182-D866-0AA1-DD08F4D90F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288341"/>
              </p:ext>
            </p:extLst>
          </p:nvPr>
        </p:nvGraphicFramePr>
        <p:xfrm>
          <a:off x="334293" y="4798971"/>
          <a:ext cx="700057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7583">
                  <a:extLst>
                    <a:ext uri="{9D8B030D-6E8A-4147-A177-3AD203B41FA5}">
                      <a16:colId xmlns:a16="http://schemas.microsoft.com/office/drawing/2014/main" val="166664369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404554038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3236914420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2605057073"/>
                    </a:ext>
                  </a:extLst>
                </a:gridCol>
                <a:gridCol w="1370240">
                  <a:extLst>
                    <a:ext uri="{9D8B030D-6E8A-4147-A177-3AD203B41FA5}">
                      <a16:colId xmlns:a16="http://schemas.microsoft.com/office/drawing/2014/main" val="15345970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5551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Average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97.7%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98.0%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97.8%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0372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8164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C9ED8-E89B-76BF-C804-911360C26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BDD5E-98C3-CDFF-7F4E-59F2054C4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 Summary of Model Results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AAD55-E303-934B-95C8-CEAB4D04005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F59479-282C-C6EB-FD37-12673AF80D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EB036E30-2FFE-2EFD-0F56-98829CBCE3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6871675"/>
              </p:ext>
            </p:extLst>
          </p:nvPr>
        </p:nvGraphicFramePr>
        <p:xfrm>
          <a:off x="372295" y="2665387"/>
          <a:ext cx="8445498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7583">
                  <a:extLst>
                    <a:ext uri="{9D8B030D-6E8A-4147-A177-3AD203B41FA5}">
                      <a16:colId xmlns:a16="http://schemas.microsoft.com/office/drawing/2014/main" val="189022607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3498259467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3743100315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3609881464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1639116590"/>
                    </a:ext>
                  </a:extLst>
                </a:gridCol>
                <a:gridCol w="1407583">
                  <a:extLst>
                    <a:ext uri="{9D8B030D-6E8A-4147-A177-3AD203B41FA5}">
                      <a16:colId xmlns:a16="http://schemas.microsoft.com/office/drawing/2014/main" val="3852352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CA" dirty="0"/>
                        <a:t>All Features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A" dirty="0"/>
                        <a:t>PCA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18465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Model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Accuracy Training Set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Accuracy Test Set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F1-Score Test Set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Accuracy Test Set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F1-Score Test Set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4253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99.4%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97.9%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94.1%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81.2%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189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highlight>
                            <a:srgbClr val="FFFF00"/>
                          </a:highlight>
                        </a:rPr>
                        <a:t>99.7%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highlight>
                            <a:srgbClr val="FFFF00"/>
                          </a:highlight>
                        </a:rPr>
                        <a:t>99.8%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highlight>
                            <a:srgbClr val="FFFF00"/>
                          </a:highlight>
                        </a:rPr>
                        <a:t>99.4%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99.1%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97.2%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160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99.4%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97.9%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highlight>
                            <a:srgbClr val="FFFF00"/>
                          </a:highlight>
                        </a:rPr>
                        <a:t>99.3%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highlight>
                            <a:srgbClr val="FFFF00"/>
                          </a:highlight>
                        </a:rPr>
                        <a:t>97.8%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52697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E9D456A-E25B-6461-26CC-E9C973725C58}"/>
              </a:ext>
            </a:extLst>
          </p:cNvPr>
          <p:cNvSpPr txBox="1"/>
          <p:nvPr/>
        </p:nvSpPr>
        <p:spPr>
          <a:xfrm>
            <a:off x="333614" y="987133"/>
            <a:ext cx="84380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All features: Random Forest performed the best in terms of accuracy and F1-score (consistent with Mao et al., 2023)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000" dirty="0"/>
              <a:t>PCA: Support Vector Machine performed the best in terms of accuracy and F1-score (Singh et al., 2018 concluded that good results could be achieved with only 4 components)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234143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1EFA5-BABA-473A-D8FE-7373F98FA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95F10-41D6-B244-2A77-48DDA3FA9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Conclusions: Summary of Sensor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2C272-92B5-2189-4AB8-1D407B3C2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Light features performed the best overall</a:t>
            </a:r>
          </a:p>
          <a:p>
            <a:r>
              <a:rPr lang="en-US" sz="2000" dirty="0"/>
              <a:t>However, light relies on occupants turning on lights when they arrive and turning them off when they leave (Singh et al., 2018) </a:t>
            </a:r>
          </a:p>
          <a:p>
            <a:r>
              <a:rPr lang="en-US" sz="2000" dirty="0"/>
              <a:t>CO2 data showed promising results</a:t>
            </a:r>
          </a:p>
          <a:p>
            <a:r>
              <a:rPr lang="en-US" sz="2000" dirty="0"/>
              <a:t>Best approach is to use a combination of different types of sensor data including CO2</a:t>
            </a:r>
          </a:p>
          <a:p>
            <a:r>
              <a:rPr lang="en-US" sz="2000" dirty="0"/>
              <a:t>Alternative types of sensor data include Bluetooth signals, Wi-Fi, camera images, GPS data, UWB radar, and electric meters</a:t>
            </a:r>
          </a:p>
          <a:p>
            <a:r>
              <a:rPr lang="en-US" sz="2000" dirty="0"/>
              <a:t>Limitations such as high cost, limited range, false results, and privacy issues may prevent them from being widely adopted (Khan et al., 2024)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  <a:p>
            <a:pPr lvl="2"/>
            <a:endParaRPr lang="en-US" sz="2000" dirty="0"/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B64C9-592E-0844-029F-52EF2B1E2E2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9F5CB0-F4D9-075C-F42D-707A33B0E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423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2F1D3-823C-F7EE-42C5-2E28A3568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36591-CC15-86B8-8D36-9B9E404E3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0E92B-4767-D8CF-9A74-66E70A5A9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Assumptions of linear regression and logistic regression</a:t>
            </a:r>
          </a:p>
          <a:p>
            <a:pPr lvl="2"/>
            <a:r>
              <a:rPr lang="en-US" sz="2000" dirty="0"/>
              <a:t>Linear relationship between independent variables and dependent variable</a:t>
            </a:r>
          </a:p>
          <a:p>
            <a:pPr lvl="2"/>
            <a:r>
              <a:rPr lang="en-US" sz="2000" dirty="0"/>
              <a:t>Independent variables are not correlated with each other</a:t>
            </a:r>
          </a:p>
          <a:p>
            <a:r>
              <a:rPr lang="en-US" sz="2000" dirty="0"/>
              <a:t>In this dataset, the sensor data is correlated with each other (multicollinearity)</a:t>
            </a:r>
          </a:p>
          <a:p>
            <a:pPr lvl="2"/>
            <a:r>
              <a:rPr lang="en-US" sz="2000" dirty="0"/>
              <a:t>P-values and coefficients in linear regression models may not be reliable</a:t>
            </a:r>
          </a:p>
          <a:p>
            <a:r>
              <a:rPr lang="en-US" sz="2000" dirty="0"/>
              <a:t>Outliers were detected in the temperature, light, sound, and C02 data</a:t>
            </a:r>
          </a:p>
          <a:p>
            <a:r>
              <a:rPr lang="en-US" sz="2000" dirty="0"/>
              <a:t>Future Work</a:t>
            </a:r>
          </a:p>
          <a:p>
            <a:pPr lvl="2"/>
            <a:r>
              <a:rPr lang="en-US" sz="2000" dirty="0"/>
              <a:t>Hypothesis testing to determine significance of model results (Friedman)</a:t>
            </a:r>
          </a:p>
          <a:p>
            <a:pPr lvl="2"/>
            <a:r>
              <a:rPr lang="en-US" sz="2000" dirty="0"/>
              <a:t>Feature selection (e.g., removal of light features)</a:t>
            </a:r>
          </a:p>
          <a:p>
            <a:pPr lvl="2"/>
            <a:r>
              <a:rPr lang="en-US" sz="2000" dirty="0"/>
              <a:t>Using PCA with fewer features</a:t>
            </a:r>
          </a:p>
          <a:p>
            <a:pPr lvl="2"/>
            <a:r>
              <a:rPr lang="en-US" sz="2000" dirty="0"/>
              <a:t>Evaluation of more classification algorithms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800" dirty="0"/>
          </a:p>
          <a:p>
            <a:pPr lvl="2"/>
            <a:endParaRPr lang="en-US" sz="2000" dirty="0"/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41839-62CE-53EC-0D45-21527887BCD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8A5B7F-6B48-1378-D2CD-E2E58DEDD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847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7F47E-831F-E0AF-3556-43786B351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91CD2-966F-E388-A531-4653524C0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DD0C3-C337-99EB-0E20-B832F43D4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Singh, A.P., Jain, V., Chaudhari, S., Kraemer, F.A., Werner, S., &amp; Garg, V. (2018). Machine learning-based occupancy estimation using multivariate sensor nodes. </a:t>
            </a:r>
            <a:r>
              <a:rPr lang="en-CA" sz="18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IEEE </a:t>
            </a:r>
            <a:r>
              <a:rPr lang="en-CA" sz="1800" i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Globecom</a:t>
            </a:r>
            <a:r>
              <a:rPr lang="en-CA" sz="18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Workshops (GC </a:t>
            </a:r>
            <a:r>
              <a:rPr lang="en-CA" sz="1800" i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Wkshps</a:t>
            </a:r>
            <a:r>
              <a:rPr lang="en-CA" sz="18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CA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1-6. </a:t>
            </a:r>
            <a:r>
              <a:rPr lang="en-CA" sz="1800" u="sng" dirty="0">
                <a:solidFill>
                  <a:srgbClr val="004C9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https://doi.org/10.1109/GLOCOMW.2018.8644432</a:t>
            </a:r>
            <a:endParaRPr lang="en-CA" sz="1800" u="sng" dirty="0">
              <a:solidFill>
                <a:srgbClr val="004C9B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Mao, S., Yuan, Y., Li, Y., Wang, Z., Yao, Y., &amp; Kang, Y. (2023). Room occupancy prediction: Exploring the power of machine learning and temporal insights. </a:t>
            </a:r>
            <a:r>
              <a:rPr lang="en-CA" sz="18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American Journal of Applied Mathematics and Statistics</a:t>
            </a:r>
            <a:r>
              <a:rPr lang="en-CA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CA" sz="1800" u="sng" dirty="0">
                <a:solidFill>
                  <a:srgbClr val="004C9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https://doi.org/10.48550/arXiv.2312.14426</a:t>
            </a:r>
            <a:endParaRPr lang="en-CA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Khan, I., </a:t>
            </a:r>
            <a:r>
              <a:rPr lang="en-CA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Zedadra</a:t>
            </a:r>
            <a:r>
              <a:rPr lang="en-CA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O., Guerrieri, A., &amp; </a:t>
            </a:r>
            <a:r>
              <a:rPr lang="en-CA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Spezzano</a:t>
            </a:r>
            <a:r>
              <a:rPr lang="en-CA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G. (2024). Occupancy prediction in IoT-enabled smart buildings: technologies, methods, and future directions. </a:t>
            </a:r>
            <a:r>
              <a:rPr lang="en-CA" sz="1800" i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Sensors, 24</a:t>
            </a:r>
            <a:r>
              <a:rPr lang="en-CA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(11). </a:t>
            </a:r>
            <a:r>
              <a:rPr lang="en-CA" sz="1800" u="sng" dirty="0">
                <a:solidFill>
                  <a:srgbClr val="004C9B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doi.org/10.3390/s24113276</a:t>
            </a:r>
            <a:endParaRPr lang="en-CA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  <a:p>
            <a:pPr lvl="2"/>
            <a:endParaRPr lang="en-US" sz="2000" dirty="0"/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8F862-B391-65E7-E9E4-F6AA691BD6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418C56-5D5F-2BBF-FF58-869AA75441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695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Room Occupancy Estimation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+mj-lt"/>
              </a:rPr>
              <a:t>Available from the </a:t>
            </a:r>
            <a:r>
              <a:rPr lang="en-US" sz="2000" dirty="0">
                <a:latin typeface="+mj-lt"/>
                <a:hlinkClick r:id="rId2"/>
              </a:rPr>
              <a:t>UC Irvine Machine Learning Repository</a:t>
            </a:r>
            <a:endParaRPr lang="en-US" sz="2000" dirty="0">
              <a:latin typeface="+mj-lt"/>
            </a:endParaRPr>
          </a:p>
          <a:p>
            <a:r>
              <a:rPr lang="en-US" sz="2000" dirty="0">
                <a:latin typeface="+mj-lt"/>
              </a:rPr>
              <a:t>Contains 10129 datapoints and 16 features</a:t>
            </a:r>
          </a:p>
          <a:p>
            <a:r>
              <a:rPr lang="en-US" sz="2000" dirty="0">
                <a:latin typeface="+mj-lt"/>
              </a:rPr>
              <a:t>Each feature represents data from a particular sensor</a:t>
            </a:r>
          </a:p>
          <a:p>
            <a:pPr lvl="2"/>
            <a:r>
              <a:rPr lang="en-US" sz="2000" dirty="0">
                <a:latin typeface="+mj-lt"/>
              </a:rPr>
              <a:t>Temperature</a:t>
            </a:r>
          </a:p>
          <a:p>
            <a:pPr lvl="2"/>
            <a:r>
              <a:rPr lang="en-US" sz="2000" dirty="0">
                <a:latin typeface="+mj-lt"/>
              </a:rPr>
              <a:t>Light</a:t>
            </a:r>
          </a:p>
          <a:p>
            <a:pPr lvl="2"/>
            <a:r>
              <a:rPr lang="en-US" sz="2000" dirty="0">
                <a:latin typeface="+mj-lt"/>
              </a:rPr>
              <a:t>Sound</a:t>
            </a:r>
          </a:p>
          <a:p>
            <a:pPr lvl="2"/>
            <a:r>
              <a:rPr lang="en-US" sz="2000" dirty="0">
                <a:latin typeface="+mj-lt"/>
              </a:rPr>
              <a:t>Motion</a:t>
            </a:r>
          </a:p>
          <a:p>
            <a:pPr lvl="2"/>
            <a:r>
              <a:rPr lang="en-US" sz="2000" dirty="0">
                <a:latin typeface="+mj-lt"/>
              </a:rPr>
              <a:t>CO2 </a:t>
            </a:r>
          </a:p>
          <a:p>
            <a:r>
              <a:rPr lang="en-US" sz="2000" dirty="0">
                <a:latin typeface="+mj-lt"/>
              </a:rPr>
              <a:t>Measurements were taken over several days in 30 second increments</a:t>
            </a:r>
          </a:p>
          <a:p>
            <a:r>
              <a:rPr lang="en-US" sz="2000" dirty="0">
                <a:latin typeface="+mj-lt"/>
              </a:rPr>
              <a:t>No missing values in the dataset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BE710-D6AC-457D-8B53-5632B5B4589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14B9A-CE73-4C0A-9290-D959346BE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325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73264" y="1214806"/>
            <a:ext cx="7866403" cy="158786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AF956-DA52-460F-B53C-287B2A1766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2E36639-2ABA-43FE-8141-8FACCB73FCEB}" type="datetime4">
              <a:rPr lang="en-US" smtClean="0"/>
              <a:t>November 27,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E1232-101C-4DBA-B93D-B348AB2804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61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DFB55-714F-B11D-B3D2-CDFB151A48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B3AC6-0F0C-8427-06AF-B3C649E75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0841F-A3A6-EA87-18D4-7B25EC024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For my project I chose the theme of Classification for building predictive models</a:t>
            </a:r>
          </a:p>
          <a:p>
            <a:r>
              <a:rPr lang="en-US" sz="2000" dirty="0"/>
              <a:t>To reduce energy consumption in buildings, I investigated these research questions:</a:t>
            </a:r>
          </a:p>
          <a:p>
            <a:pPr lvl="2"/>
            <a:r>
              <a:rPr lang="en-US" sz="2000" dirty="0"/>
              <a:t>Which of the implemented supervised learning techniques perform the best in predicting occupancy?</a:t>
            </a:r>
          </a:p>
          <a:p>
            <a:pPr lvl="2"/>
            <a:r>
              <a:rPr lang="en-US" sz="2000" dirty="0"/>
              <a:t>Which types of sensor data (temperature, light, sound, motion, CO2) show the most promising results?</a:t>
            </a:r>
          </a:p>
          <a:p>
            <a:pPr lvl="2"/>
            <a:r>
              <a:rPr lang="en-US" sz="2000" dirty="0"/>
              <a:t>Based on the research, what alternative types of sensor data could be used for ML-based occupancy estimation</a:t>
            </a:r>
          </a:p>
          <a:p>
            <a:r>
              <a:rPr lang="en-US" sz="2000" dirty="0"/>
              <a:t>Aim of this project is to compare my results with the results of earlier studies on the same dataset</a:t>
            </a:r>
          </a:p>
          <a:p>
            <a:endParaRPr lang="en-US" sz="2000" dirty="0">
              <a:latin typeface="+mj-lt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22D4C-045C-D884-1C18-EA61401DD0D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27, 2024</a:t>
            </a:fld>
            <a:r>
              <a:rPr lang="en-CA" dirty="0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F8AD4A-B742-7D8A-BE04-D4EACAA06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42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9514F-48D6-ACB8-BC57-6275405EA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5CEA16F-100F-84B5-64FC-9D8C35F27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</p:spPr>
        <p:txBody>
          <a:bodyPr anchor="t">
            <a:normAutofit/>
          </a:bodyPr>
          <a:lstStyle/>
          <a:p>
            <a:r>
              <a:rPr lang="en-US" dirty="0"/>
              <a:t>Applied Methodology and Study Design</a:t>
            </a:r>
          </a:p>
        </p:txBody>
      </p:sp>
      <p:pic>
        <p:nvPicPr>
          <p:cNvPr id="7" name="Picture Placeholder 6" descr="A diagram of a diagram&#10;&#10;Description automatically generated">
            <a:extLst>
              <a:ext uri="{FF2B5EF4-FFF2-40B4-BE49-F238E27FC236}">
                <a16:creationId xmlns:a16="http://schemas.microsoft.com/office/drawing/2014/main" id="{30ABDC08-8F15-A041-B03B-A5973B84FC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568" y="1731199"/>
            <a:ext cx="8444818" cy="3694608"/>
          </a:xfrm>
          <a:prstGeom prst="rect">
            <a:avLst/>
          </a:prstGeom>
          <a:noFill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B646CE-7DC1-E2FA-782B-C7C9BA208D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75910" y="6155267"/>
            <a:ext cx="207221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CBA42CB-E389-4338-A8B7-EE0CBAE9CA56}" type="datetime4">
              <a:rPr lang="en-US" smtClean="0"/>
              <a:pPr>
                <a:spcAft>
                  <a:spcPts val="600"/>
                </a:spcAft>
              </a:pPr>
              <a:t>November 27, 2024</a:t>
            </a:fld>
            <a:r>
              <a:rPr lang="en-CA"/>
              <a:t>     |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75D4A-FD11-C551-764B-115F9A472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9E0D846-2D6A-8643-B2BF-83884A821236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73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Analysis: Data Dictionary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25632C1-6769-CD76-D301-34D48D8C31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0550377"/>
              </p:ext>
            </p:extLst>
          </p:nvPr>
        </p:nvGraphicFramePr>
        <p:xfrm>
          <a:off x="365125" y="1471613"/>
          <a:ext cx="7657998" cy="4516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7236">
                  <a:extLst>
                    <a:ext uri="{9D8B030D-6E8A-4147-A177-3AD203B41FA5}">
                      <a16:colId xmlns:a16="http://schemas.microsoft.com/office/drawing/2014/main" val="2429874991"/>
                    </a:ext>
                  </a:extLst>
                </a:gridCol>
                <a:gridCol w="1258529">
                  <a:extLst>
                    <a:ext uri="{9D8B030D-6E8A-4147-A177-3AD203B41FA5}">
                      <a16:colId xmlns:a16="http://schemas.microsoft.com/office/drawing/2014/main" val="1011576109"/>
                    </a:ext>
                  </a:extLst>
                </a:gridCol>
                <a:gridCol w="3972233">
                  <a:extLst>
                    <a:ext uri="{9D8B030D-6E8A-4147-A177-3AD203B41FA5}">
                      <a16:colId xmlns:a16="http://schemas.microsoft.com/office/drawing/2014/main" val="23557880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Field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324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Date of observation in YYYY/MM/DD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612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Time of observation in HH:MM:SS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9203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S1_Temp, S2_Temp, S3_Temp, S4, Temp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Temperature reading in degrees Celsius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321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S1_Light, S2_Light,</a:t>
                      </a:r>
                    </a:p>
                    <a:p>
                      <a:r>
                        <a:rPr lang="en-CA" dirty="0"/>
                        <a:t>S3_Light, S4_Light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Light reading in lux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565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S1_Sound, S2_Sound,</a:t>
                      </a:r>
                    </a:p>
                    <a:p>
                      <a:r>
                        <a:rPr lang="en-CA" dirty="0"/>
                        <a:t>S3_Sound, S4_Sound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Sound reading in volts (amplifier output read by ADC)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9066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S5_CO2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CO2 reading in ppm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316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S5_CO2_Slope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Continuous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Derived slope of C02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385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S6_PIR, S7_PIR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Binary value conveying motion detection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265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700" dirty="0"/>
                        <a:t>Room_Occupancy_Count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Number of occupants in room (0 to 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596828"/>
                  </a:ext>
                </a:extLst>
              </a:tr>
            </a:tbl>
          </a:graphicData>
        </a:graphic>
      </p:graphicFrame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8559D-4DDB-4234-886B-03E165F0509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3ACDF52-14E7-4286-98CD-76F8E6E09C95}" type="datetime4">
              <a:rPr lang="en-US" smtClean="0"/>
              <a:t>November 27,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D1842-DDD9-4B5A-89E7-C1E053E11D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226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graph with blue squares&#10;&#10;Description automatically generated">
            <a:extLst>
              <a:ext uri="{FF2B5EF4-FFF2-40B4-BE49-F238E27FC236}">
                <a16:creationId xmlns:a16="http://schemas.microsoft.com/office/drawing/2014/main" id="{4D2031AF-75FF-88AF-CAFE-F1E39825A16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tretch/>
        </p:blipFill>
        <p:spPr>
          <a:xfrm>
            <a:off x="1551242" y="2124830"/>
            <a:ext cx="6041515" cy="3715531"/>
          </a:xfrm>
          <a:prstGeom prst="rect">
            <a:avLst/>
          </a:prstGeom>
          <a:noFill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</p:spPr>
        <p:txBody>
          <a:bodyPr anchor="t">
            <a:normAutofit/>
          </a:bodyPr>
          <a:lstStyle/>
          <a:p>
            <a:r>
              <a:rPr lang="en-US" dirty="0"/>
              <a:t>Initial Analysis: Frequency of target variable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D21A1FA8-B046-9138-C0A2-B14588432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568" y="1472184"/>
            <a:ext cx="8276987" cy="652645"/>
          </a:xfrm>
        </p:spPr>
        <p:txBody>
          <a:bodyPr>
            <a:normAutofit/>
          </a:bodyPr>
          <a:lstStyle/>
          <a:p>
            <a:r>
              <a:rPr lang="en-US" sz="2000" dirty="0"/>
              <a:t>In about 80% of the data points, the room was unoccupied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4900F-7217-42A9-AC14-57054DC88C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73743" y="6155267"/>
            <a:ext cx="247438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CBA42CB-E389-4338-A8B7-EE0CBAE9CA56}" type="datetime4">
              <a:rPr lang="en-US" smtClean="0"/>
              <a:pPr>
                <a:spcAft>
                  <a:spcPts val="600"/>
                </a:spcAft>
              </a:pPr>
              <a:t>November 27, 2024</a:t>
            </a:fld>
            <a:r>
              <a:rPr lang="en-CA"/>
              <a:t>     |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39B10-0EF9-4E3C-AE59-87BD522AC1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9E0D846-2D6A-8643-B2BF-83884A821236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469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A6F7F-1C7A-ADE3-0AA2-AAF694504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89AD47-0A80-E899-43B5-4FFF48096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Analysis: Time-Series Analysis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3BA95-CC69-6972-1812-BE38721E358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CBA42CB-E389-4338-A8B7-EE0CBAE9CA56}" type="datetime4">
              <a:rPr lang="en-US" smtClean="0"/>
              <a:t>November 27, 2024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D9A98-4DED-94B5-B2B0-0C142E246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4" name="Content Placeholder 13" descr="A graph with green and black squares&#10;&#10;Description automatically generated">
            <a:extLst>
              <a:ext uri="{FF2B5EF4-FFF2-40B4-BE49-F238E27FC236}">
                <a16:creationId xmlns:a16="http://schemas.microsoft.com/office/drawing/2014/main" id="{7887D8E3-84ED-DF0C-DF4E-00AD96AD3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6634" y="1121069"/>
            <a:ext cx="4173485" cy="2390156"/>
          </a:xfrm>
          <a:prstGeom prst="rect">
            <a:avLst/>
          </a:prstGeom>
        </p:spPr>
      </p:pic>
      <p:pic>
        <p:nvPicPr>
          <p:cNvPr id="20" name="Picture 19" descr="A graph with green squares and black lines&#10;&#10;Description automatically generated">
            <a:extLst>
              <a:ext uri="{FF2B5EF4-FFF2-40B4-BE49-F238E27FC236}">
                <a16:creationId xmlns:a16="http://schemas.microsoft.com/office/drawing/2014/main" id="{E42A16EA-562D-0F81-E4F3-D3BC828D8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359" y="3753753"/>
            <a:ext cx="4192061" cy="2408732"/>
          </a:xfrm>
          <a:prstGeom prst="rect">
            <a:avLst/>
          </a:prstGeom>
        </p:spPr>
      </p:pic>
      <p:pic>
        <p:nvPicPr>
          <p:cNvPr id="21" name="Picture 20" descr="A graph with green and black bars&#10;&#10;Description automatically generated">
            <a:extLst>
              <a:ext uri="{FF2B5EF4-FFF2-40B4-BE49-F238E27FC236}">
                <a16:creationId xmlns:a16="http://schemas.microsoft.com/office/drawing/2014/main" id="{9C5BC9B2-8F17-035F-EF0D-4121E2A0B6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819" y="3753754"/>
            <a:ext cx="4210638" cy="23839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EEB9FAE-F899-3912-25A4-0F54896BC865}"/>
              </a:ext>
            </a:extLst>
          </p:cNvPr>
          <p:cNvSpPr txBox="1"/>
          <p:nvPr/>
        </p:nvSpPr>
        <p:spPr>
          <a:xfrm>
            <a:off x="560439" y="1376516"/>
            <a:ext cx="34707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000" dirty="0"/>
              <a:t>Occupants on Dec. 22, Dec. 23, and Jan. 10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sz="2000" dirty="0"/>
              <a:t>Highest sensor values occurred on days with occupants</a:t>
            </a:r>
          </a:p>
        </p:txBody>
      </p:sp>
    </p:spTree>
    <p:extLst>
      <p:ext uri="{BB962C8B-B14F-4D97-AF65-F5344CB8AC3E}">
        <p14:creationId xmlns:p14="http://schemas.microsoft.com/office/powerpoint/2010/main" val="2318244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BBE10E-9C89-4C03-33F0-2930D20F1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018B2FDC-CA1F-B920-2627-11465A8D56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06" r="3" b="7454"/>
          <a:stretch/>
        </p:blipFill>
        <p:spPr>
          <a:xfrm>
            <a:off x="3804114" y="1465320"/>
            <a:ext cx="5339886" cy="4229423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E0C6A61-18CE-C92D-E498-A8F424CCE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</p:spPr>
        <p:txBody>
          <a:bodyPr anchor="t">
            <a:normAutofit/>
          </a:bodyPr>
          <a:lstStyle/>
          <a:p>
            <a:r>
              <a:rPr lang="en-US"/>
              <a:t>Initial Analysis: Correlation Analysis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471395B2-4053-5F60-2422-BB3F35389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568" y="1472184"/>
            <a:ext cx="3117135" cy="422256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Moderate correlation between sensor values and room occupancy</a:t>
            </a:r>
          </a:p>
          <a:p>
            <a:r>
              <a:rPr lang="en-US" dirty="0"/>
              <a:t>Strong correlation of light values between sensors</a:t>
            </a:r>
          </a:p>
          <a:p>
            <a:r>
              <a:rPr lang="en-US" dirty="0"/>
              <a:t>Relatively weak correlation of sound values between sensors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915376-9AF2-FB3B-CD76-0CEA85262D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73743" y="6155267"/>
            <a:ext cx="247438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CBA42CB-E389-4338-A8B7-EE0CBAE9CA56}" type="datetime4">
              <a:rPr lang="en-US" smtClean="0"/>
              <a:pPr>
                <a:spcAft>
                  <a:spcPts val="600"/>
                </a:spcAft>
              </a:pPr>
              <a:t>November 27, 2024</a:t>
            </a:fld>
            <a:r>
              <a:rPr lang="en-CA"/>
              <a:t>     |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F4D9B-AFA6-3F6C-E714-3A7798197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9E0D846-2D6A-8643-B2BF-83884A821236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06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F796C7-A072-D893-0311-4EE97C297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82DA48-2277-B798-CFD6-DDC83FDC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</p:spPr>
        <p:txBody>
          <a:bodyPr anchor="t">
            <a:normAutofit/>
          </a:bodyPr>
          <a:lstStyle/>
          <a:p>
            <a:r>
              <a:rPr lang="en-US" dirty="0"/>
              <a:t>Exploratory Analysis: Linear Regression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D50E0-6BEE-892B-6159-9A797CF876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73743" y="6155267"/>
            <a:ext cx="247438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CBA42CB-E389-4338-A8B7-EE0CBAE9CA56}" type="datetime4">
              <a:rPr lang="en-US" smtClean="0"/>
              <a:pPr>
                <a:spcAft>
                  <a:spcPts val="600"/>
                </a:spcAft>
              </a:pPr>
              <a:t>November 27, 2024</a:t>
            </a:fld>
            <a:r>
              <a:rPr lang="en-CA"/>
              <a:t>     |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93834-1111-BF08-6934-30BBE7D38C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9E0D846-2D6A-8643-B2BF-83884A821236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D6C5B07-AA88-1257-AA76-C785A96ACE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929095"/>
              </p:ext>
            </p:extLst>
          </p:nvPr>
        </p:nvGraphicFramePr>
        <p:xfrm>
          <a:off x="629265" y="3429000"/>
          <a:ext cx="69907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24051">
                  <a:extLst>
                    <a:ext uri="{9D8B030D-6E8A-4147-A177-3AD203B41FA5}">
                      <a16:colId xmlns:a16="http://schemas.microsoft.com/office/drawing/2014/main" val="2086950830"/>
                    </a:ext>
                  </a:extLst>
                </a:gridCol>
                <a:gridCol w="1366685">
                  <a:extLst>
                    <a:ext uri="{9D8B030D-6E8A-4147-A177-3AD203B41FA5}">
                      <a16:colId xmlns:a16="http://schemas.microsoft.com/office/drawing/2014/main" val="2256605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Model to predict room occupancy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R-squared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3052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All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0.894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537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Light data (S1_Light, S2_Light, S3_Light, S4_Light)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0.792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819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CO2 data (S5_CO2, S5_CO2_Slope)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0.746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963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Sound data (S1_Sound, S2_Sound, S3_Sound, S4_Sound)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0.444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5506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Motion data (S6_PIR, S7_PIR)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0.401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446099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5E44419-D8D6-9857-09BE-152B500C492F}"/>
              </a:ext>
            </a:extLst>
          </p:cNvPr>
          <p:cNvSpPr txBox="1"/>
          <p:nvPr/>
        </p:nvSpPr>
        <p:spPr>
          <a:xfrm>
            <a:off x="629266" y="1160206"/>
            <a:ext cx="751990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Using all sensor data provide the best model fit (89.4%)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Based on the remaining models, light data had the best fit (79.2%) followed by CO2 data (74.6%)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Consistent with the introductory paper (Singh et al., 2018) which found light features performed the best overall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/>
              <a:t>Sound data (44.4%) and motion data (40.1%) had the worst fit</a:t>
            </a:r>
          </a:p>
        </p:txBody>
      </p:sp>
    </p:spTree>
    <p:extLst>
      <p:ext uri="{BB962C8B-B14F-4D97-AF65-F5344CB8AC3E}">
        <p14:creationId xmlns:p14="http://schemas.microsoft.com/office/powerpoint/2010/main" val="1004159264"/>
      </p:ext>
    </p:extLst>
  </p:cSld>
  <p:clrMapOvr>
    <a:masterClrMapping/>
  </p:clrMapOvr>
</p:sld>
</file>

<file path=ppt/theme/theme1.xml><?xml version="1.0" encoding="utf-8"?>
<a:theme xmlns:a="http://schemas.openxmlformats.org/drawingml/2006/main" name="RyersonUniversity_MasterTemplate v1">
  <a:themeElements>
    <a:clrScheme name="Ryerson University">
      <a:dk1>
        <a:srgbClr val="000000"/>
      </a:dk1>
      <a:lt1>
        <a:srgbClr val="FFFFFF"/>
      </a:lt1>
      <a:dk2>
        <a:srgbClr val="004C9B"/>
      </a:dk2>
      <a:lt2>
        <a:srgbClr val="FFDC00"/>
      </a:lt2>
      <a:accent1>
        <a:srgbClr val="011E5E"/>
      </a:accent1>
      <a:accent2>
        <a:srgbClr val="1297EB"/>
      </a:accent2>
      <a:accent3>
        <a:srgbClr val="4CB4F1"/>
      </a:accent3>
      <a:accent4>
        <a:srgbClr val="FD9208"/>
      </a:accent4>
      <a:accent5>
        <a:srgbClr val="FEBC0D"/>
      </a:accent5>
      <a:accent6>
        <a:srgbClr val="FFEE0A"/>
      </a:accent6>
      <a:hlink>
        <a:srgbClr val="878787"/>
      </a:hlink>
      <a:folHlink>
        <a:srgbClr val="D0D0D0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U Powerpoint Template STANDARD-2" id="{E4CFBEC6-3E8E-5945-8736-99F9812C87AC}" vid="{CE6ADFF2-644B-6C4B-B06A-D679022860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RU Powerpoint Template STANDARD-Brand2.0</Template>
  <TotalTime>0</TotalTime>
  <Words>1487</Words>
  <Application>Microsoft Office PowerPoint</Application>
  <PresentationFormat>On-screen Show (4:3)</PresentationFormat>
  <Paragraphs>330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Times New Roman</vt:lpstr>
      <vt:lpstr>RyersonUniversity_MasterTemplate v1</vt:lpstr>
      <vt:lpstr>Using Sensor Data and ML to Estimate Room Occupancy</vt:lpstr>
      <vt:lpstr>Room Occupancy Estimation dataset</vt:lpstr>
      <vt:lpstr>Research Questions</vt:lpstr>
      <vt:lpstr>Applied Methodology and Study Design</vt:lpstr>
      <vt:lpstr>Initial Analysis: Data Dictionary</vt:lpstr>
      <vt:lpstr>Initial Analysis: Frequency of target variable</vt:lpstr>
      <vt:lpstr>Initial Analysis: Time-Series Analysis</vt:lpstr>
      <vt:lpstr>Initial Analysis: Correlation Analysis</vt:lpstr>
      <vt:lpstr>Exploratory Analysis: Linear Regression</vt:lpstr>
      <vt:lpstr>Dimensionality Reduction: PCA</vt:lpstr>
      <vt:lpstr>Experimental Design</vt:lpstr>
      <vt:lpstr>Model Evaluation: Logistic Regression</vt:lpstr>
      <vt:lpstr>Model Evaluation: Random Forest</vt:lpstr>
      <vt:lpstr>Random Forest: Importance of each feature</vt:lpstr>
      <vt:lpstr>Model Evaluation: Support Vector Machine</vt:lpstr>
      <vt:lpstr>Conclusions: Summary of Model Results</vt:lpstr>
      <vt:lpstr>Conclusions: Summary of Sensor Data</vt:lpstr>
      <vt:lpstr>Limitations and Future Work</vt:lpstr>
      <vt:lpstr>References</vt:lpstr>
      <vt:lpstr>Thank you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2017-11-20T16:23:43Z</dcterms:created>
  <dcterms:modified xsi:type="dcterms:W3CDTF">2024-11-27T18:10:12Z</dcterms:modified>
</cp:coreProperties>
</file>

<file path=docProps/thumbnail.jpeg>
</file>